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1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Sinusoids and</a:t>
            </a:r>
            <a:br>
              <a:rPr lang="en-US" dirty="0"/>
            </a:br>
            <a:r>
              <a:rPr lang="en-US" dirty="0" smtClean="0"/>
              <a:t>Phasors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85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phasor is a complex number that represents the amplitude </a:t>
            </a:r>
            <a:r>
              <a:rPr lang="en-US" dirty="0" smtClean="0"/>
              <a:t>and phase </a:t>
            </a:r>
            <a:r>
              <a:rPr lang="en-US" dirty="0"/>
              <a:t>of a sinusoid.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1" t="69167" r="18009" b="21875"/>
          <a:stretch/>
        </p:blipFill>
        <p:spPr bwMode="auto">
          <a:xfrm>
            <a:off x="533400" y="2895600"/>
            <a:ext cx="810909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11" t="73488" r="13953" b="13256"/>
          <a:stretch/>
        </p:blipFill>
        <p:spPr bwMode="auto">
          <a:xfrm>
            <a:off x="1417320" y="3733171"/>
            <a:ext cx="7105607" cy="1256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70" t="56250" r="37304" b="30545"/>
          <a:stretch/>
        </p:blipFill>
        <p:spPr bwMode="auto">
          <a:xfrm>
            <a:off x="1163812" y="5032796"/>
            <a:ext cx="6151388" cy="137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881755" y="38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53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70" t="47917" r="37218" b="21975"/>
          <a:stretch/>
        </p:blipFill>
        <p:spPr bwMode="auto">
          <a:xfrm>
            <a:off x="221225" y="152400"/>
            <a:ext cx="7051493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971800"/>
            <a:ext cx="8839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Addition and subtraction of complex numbers are better </a:t>
            </a:r>
            <a:r>
              <a:rPr lang="en-US" sz="2000" dirty="0" smtClean="0"/>
              <a:t>performed in </a:t>
            </a:r>
            <a:r>
              <a:rPr lang="en-US" sz="2000" dirty="0"/>
              <a:t>rectangular form; multiplication and division are better done in </a:t>
            </a:r>
            <a:r>
              <a:rPr lang="en-US" sz="2000" dirty="0" smtClean="0"/>
              <a:t>polar form</a:t>
            </a:r>
            <a:r>
              <a:rPr lang="en-US" sz="2000" dirty="0"/>
              <a:t>. Given the complex </a:t>
            </a:r>
            <a:r>
              <a:rPr lang="en-US" sz="2000" dirty="0" smtClean="0"/>
              <a:t>numbers.</a:t>
            </a:r>
            <a:endParaRPr 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2" t="58958" r="37803" b="17709"/>
          <a:stretch/>
        </p:blipFill>
        <p:spPr bwMode="auto">
          <a:xfrm>
            <a:off x="533400" y="4002702"/>
            <a:ext cx="7378719" cy="2245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2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1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9" t="28542" r="22577" b="14166"/>
          <a:stretch/>
        </p:blipFill>
        <p:spPr bwMode="auto">
          <a:xfrm>
            <a:off x="990600" y="304799"/>
            <a:ext cx="6934200" cy="611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652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0" t="65473" r="24334" b="14516"/>
          <a:stretch/>
        </p:blipFill>
        <p:spPr bwMode="auto">
          <a:xfrm>
            <a:off x="351501" y="368710"/>
            <a:ext cx="7573299" cy="25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9" t="56552" r="23249" b="10182"/>
          <a:stretch/>
        </p:blipFill>
        <p:spPr bwMode="auto">
          <a:xfrm>
            <a:off x="1219200" y="3124200"/>
            <a:ext cx="6300018" cy="3476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4400" y="23922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55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62000"/>
            <a:ext cx="9144000" cy="60198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sinusoid is a signal that has the form of the sine or cosine </a:t>
            </a:r>
            <a:r>
              <a:rPr lang="en-US" dirty="0" smtClean="0"/>
              <a:t>function.</a:t>
            </a:r>
          </a:p>
          <a:p>
            <a:r>
              <a:rPr lang="en-US" dirty="0"/>
              <a:t>A sinusoidal current is usually referred to as </a:t>
            </a:r>
            <a:r>
              <a:rPr lang="en-US" i="1" dirty="0"/>
              <a:t>alternating current </a:t>
            </a:r>
            <a:r>
              <a:rPr lang="en-US" dirty="0"/>
              <a:t>(</a:t>
            </a:r>
            <a:r>
              <a:rPr lang="en-US" i="1" dirty="0"/>
              <a:t>ac</a:t>
            </a:r>
            <a:r>
              <a:rPr lang="en-US" dirty="0" smtClean="0"/>
              <a:t>). Such </a:t>
            </a:r>
            <a:r>
              <a:rPr lang="en-US" dirty="0"/>
              <a:t>a current reverses at regular time intervals and has alternately positive and negative values. Circuits driven by sinusoidal current or voltage sources are called </a:t>
            </a:r>
            <a:r>
              <a:rPr lang="en-US" i="1" dirty="0"/>
              <a:t>ac circuits</a:t>
            </a:r>
            <a:r>
              <a:rPr lang="en-US" i="1" dirty="0" smtClean="0"/>
              <a:t>.</a:t>
            </a:r>
          </a:p>
          <a:p>
            <a:r>
              <a:rPr lang="en-US" dirty="0"/>
              <a:t>A sinusoidal forcing function produces both a transient </a:t>
            </a:r>
            <a:r>
              <a:rPr lang="en-US" dirty="0" smtClean="0"/>
              <a:t>response and </a:t>
            </a:r>
            <a:r>
              <a:rPr lang="en-US" dirty="0"/>
              <a:t>a steady-state response, much like the step </a:t>
            </a:r>
            <a:r>
              <a:rPr lang="en-US" dirty="0" smtClean="0"/>
              <a:t>function. </a:t>
            </a:r>
            <a:r>
              <a:rPr lang="en-US" dirty="0"/>
              <a:t>The transient response dies out with time </a:t>
            </a:r>
            <a:r>
              <a:rPr lang="en-US" dirty="0" smtClean="0"/>
              <a:t>so that </a:t>
            </a:r>
            <a:r>
              <a:rPr lang="en-US" dirty="0"/>
              <a:t>only the steady-state response remains. When the transient </a:t>
            </a:r>
            <a:r>
              <a:rPr lang="en-US" dirty="0" smtClean="0"/>
              <a:t>response has </a:t>
            </a:r>
            <a:r>
              <a:rPr lang="en-US" dirty="0"/>
              <a:t>become negligibly small compared with the steady-state </a:t>
            </a:r>
            <a:r>
              <a:rPr lang="en-US" dirty="0" smtClean="0"/>
              <a:t>response, we </a:t>
            </a:r>
            <a:r>
              <a:rPr lang="en-US" dirty="0"/>
              <a:t>say that the circuit is operating at sinusoidal steady state. It is </a:t>
            </a:r>
            <a:r>
              <a:rPr lang="en-US" dirty="0" smtClean="0"/>
              <a:t>this </a:t>
            </a:r>
            <a:r>
              <a:rPr lang="en-US" i="1" dirty="0" smtClean="0"/>
              <a:t>sinusoidal </a:t>
            </a:r>
            <a:r>
              <a:rPr lang="en-US" i="1" dirty="0"/>
              <a:t>steady-state </a:t>
            </a:r>
            <a:r>
              <a:rPr lang="en-US" i="1" dirty="0" smtClean="0"/>
              <a:t>response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42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1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Sinusoids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sinusoidal voltage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04" t="36492" r="37569" b="43125"/>
          <a:stretch/>
        </p:blipFill>
        <p:spPr bwMode="auto">
          <a:xfrm>
            <a:off x="381000" y="2209800"/>
            <a:ext cx="810405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1" t="42843" r="54081" b="44657"/>
          <a:stretch/>
        </p:blipFill>
        <p:spPr bwMode="auto">
          <a:xfrm>
            <a:off x="6400800" y="3124200"/>
            <a:ext cx="1855655" cy="149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23" t="59680" r="19925" b="12901"/>
          <a:stretch/>
        </p:blipFill>
        <p:spPr bwMode="auto">
          <a:xfrm>
            <a:off x="148804" y="4827638"/>
            <a:ext cx="7394996" cy="2059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3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t="29167" r="17306" b="37500"/>
          <a:stretch/>
        </p:blipFill>
        <p:spPr bwMode="auto">
          <a:xfrm>
            <a:off x="381000" y="76200"/>
            <a:ext cx="7315200" cy="316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3464626"/>
            <a:ext cx="8839200" cy="400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 </a:t>
            </a:r>
            <a:r>
              <a:rPr lang="en-US" sz="2000" b="1" dirty="0"/>
              <a:t>periodic function </a:t>
            </a:r>
            <a:r>
              <a:rPr lang="en-US" sz="2000" dirty="0"/>
              <a:t>is one that satisfies f(t</a:t>
            </a:r>
            <a:r>
              <a:rPr lang="en-US" sz="2000" dirty="0" smtClean="0"/>
              <a:t>)= f(</a:t>
            </a:r>
            <a:r>
              <a:rPr lang="en-US" sz="2000" dirty="0" err="1" smtClean="0"/>
              <a:t>t+nT</a:t>
            </a:r>
            <a:r>
              <a:rPr lang="en-US" sz="2000" dirty="0"/>
              <a:t>), for all t </a:t>
            </a:r>
            <a:r>
              <a:rPr lang="en-US" sz="2000" dirty="0" smtClean="0"/>
              <a:t>and for </a:t>
            </a:r>
            <a:r>
              <a:rPr lang="en-US" sz="2000" dirty="0"/>
              <a:t>all integers n</a:t>
            </a:r>
            <a:r>
              <a:rPr lang="en-US" sz="2000" dirty="0" smtClean="0"/>
              <a:t>.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8993" y="5143742"/>
                <a:ext cx="2335448" cy="369332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  <m:r>
                      <a:rPr lang="en-US" i="1" dirty="0" smtClean="0">
                        <a:latin typeface="Cambria Math"/>
                      </a:rPr>
                      <m:t>=1/</m:t>
                    </m:r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𝜋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3" y="5143742"/>
                <a:ext cx="2335448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58" t="-4688"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1954" y="4064169"/>
            <a:ext cx="8807245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dirty="0"/>
              <a:t>As mentioned, the </a:t>
            </a:r>
            <a:r>
              <a:rPr lang="en-US" sz="2000" i="1" dirty="0"/>
              <a:t>period T </a:t>
            </a:r>
            <a:r>
              <a:rPr lang="en-US" sz="2000" dirty="0"/>
              <a:t>of the periodic function is the time of </a:t>
            </a:r>
            <a:r>
              <a:rPr lang="en-US" sz="2000" dirty="0" smtClean="0"/>
              <a:t>one complete </a:t>
            </a:r>
            <a:r>
              <a:rPr lang="en-US" sz="2000" dirty="0"/>
              <a:t>cycle or the number of seconds per cycle. The reciprocal </a:t>
            </a:r>
            <a:r>
              <a:rPr lang="en-US" sz="2000" dirty="0" smtClean="0"/>
              <a:t>of this </a:t>
            </a:r>
            <a:r>
              <a:rPr lang="en-US" sz="2000" dirty="0"/>
              <a:t>quantity is the number of cycles per second, known as the </a:t>
            </a:r>
            <a:r>
              <a:rPr lang="en-US" sz="2000" i="1" dirty="0" smtClean="0"/>
              <a:t>cyclic</a:t>
            </a:r>
            <a:r>
              <a:rPr lang="en-US" sz="2000" dirty="0"/>
              <a:t> </a:t>
            </a:r>
            <a:r>
              <a:rPr lang="en-US" sz="2000" i="1" dirty="0" smtClean="0"/>
              <a:t>frequency </a:t>
            </a:r>
            <a:r>
              <a:rPr lang="en-US" sz="2000" i="1" dirty="0"/>
              <a:t>f </a:t>
            </a:r>
            <a:r>
              <a:rPr lang="en-US" sz="2000" dirty="0"/>
              <a:t>of the sinusoid. Thus</a:t>
            </a:r>
            <a:r>
              <a:rPr lang="en-US" sz="2000" dirty="0" smtClean="0"/>
              <a:t>,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664" y="5654817"/>
                <a:ext cx="592393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While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𝜔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is in radians per second (rad/s</a:t>
                </a:r>
                <a:r>
                  <a:rPr lang="en-US" dirty="0" smtClean="0"/>
                  <a:t>),</a:t>
                </a:r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in hertz (Hz</a:t>
                </a:r>
                <a:r>
                  <a:rPr lang="en-US" dirty="0" smtClean="0"/>
                  <a:t>).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64" y="5654817"/>
                <a:ext cx="592393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823"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3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34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4" t="26459" r="36750" b="47083"/>
          <a:stretch/>
        </p:blipFill>
        <p:spPr bwMode="auto">
          <a:xfrm>
            <a:off x="533400" y="76200"/>
            <a:ext cx="7315200" cy="239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8" t="36391" r="41726" b="11593"/>
          <a:stretch/>
        </p:blipFill>
        <p:spPr bwMode="auto">
          <a:xfrm>
            <a:off x="228600" y="2447192"/>
            <a:ext cx="5334000" cy="4410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7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t="48334" r="37686" b="22291"/>
          <a:stretch/>
        </p:blipFill>
        <p:spPr bwMode="auto">
          <a:xfrm>
            <a:off x="381000" y="76200"/>
            <a:ext cx="6705600" cy="2641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7" t="31459" r="63500" b="39167"/>
          <a:stretch/>
        </p:blipFill>
        <p:spPr bwMode="auto">
          <a:xfrm>
            <a:off x="1219200" y="2895600"/>
            <a:ext cx="3352800" cy="3224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4" t="50000" r="16675" b="12802"/>
          <a:stretch/>
        </p:blipFill>
        <p:spPr bwMode="auto">
          <a:xfrm>
            <a:off x="1143000" y="0"/>
            <a:ext cx="7468014" cy="3578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80" t="39794" r="19297" b="18548"/>
          <a:stretch/>
        </p:blipFill>
        <p:spPr bwMode="auto">
          <a:xfrm>
            <a:off x="2163588" y="3657600"/>
            <a:ext cx="4999212" cy="3047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5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7" t="36875" r="14730" b="23607"/>
          <a:stretch/>
        </p:blipFill>
        <p:spPr bwMode="auto">
          <a:xfrm>
            <a:off x="76200" y="0"/>
            <a:ext cx="8991600" cy="3067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9" t="37399" r="15446" b="54940"/>
          <a:stretch/>
        </p:blipFill>
        <p:spPr bwMode="auto">
          <a:xfrm>
            <a:off x="384687" y="2507226"/>
            <a:ext cx="8374626" cy="560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2" t="47681" r="38325" b="14617"/>
          <a:stretch/>
        </p:blipFill>
        <p:spPr bwMode="auto">
          <a:xfrm>
            <a:off x="76200" y="3259394"/>
            <a:ext cx="6081225" cy="3141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39000" y="1066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2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5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4" t="28438" r="19480" b="43125"/>
          <a:stretch/>
        </p:blipFill>
        <p:spPr bwMode="auto">
          <a:xfrm>
            <a:off x="0" y="304800"/>
            <a:ext cx="91308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05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277</Words>
  <Application>Microsoft Office PowerPoint</Application>
  <PresentationFormat>On-screen Show (4:3)</PresentationFormat>
  <Paragraphs>15</Paragraphs>
  <Slides>13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Sinusoids and Phasors</vt:lpstr>
      <vt:lpstr>Introduction </vt:lpstr>
      <vt:lpstr>Sinusoids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Phasors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Sinusoids and Phasors</dc:title>
  <dc:creator>Habib</dc:creator>
  <cp:lastModifiedBy>Windows User</cp:lastModifiedBy>
  <cp:revision>20</cp:revision>
  <dcterms:created xsi:type="dcterms:W3CDTF">2006-08-16T00:00:00Z</dcterms:created>
  <dcterms:modified xsi:type="dcterms:W3CDTF">2020-10-21T06:52:40Z</dcterms:modified>
</cp:coreProperties>
</file>